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  <p:sldMasterId id="2147483649" r:id="rId2"/>
    <p:sldMasterId id="2147484824" r:id="rId3"/>
  </p:sldMasterIdLst>
  <p:notesMasterIdLst>
    <p:notesMasterId r:id="rId21"/>
  </p:notesMasterIdLst>
  <p:sldIdLst>
    <p:sldId id="315" r:id="rId4"/>
    <p:sldId id="305" r:id="rId5"/>
    <p:sldId id="306" r:id="rId6"/>
    <p:sldId id="307" r:id="rId7"/>
    <p:sldId id="301" r:id="rId8"/>
    <p:sldId id="277" r:id="rId9"/>
    <p:sldId id="295" r:id="rId10"/>
    <p:sldId id="304" r:id="rId11"/>
    <p:sldId id="308" r:id="rId12"/>
    <p:sldId id="288" r:id="rId13"/>
    <p:sldId id="309" r:id="rId14"/>
    <p:sldId id="291" r:id="rId15"/>
    <p:sldId id="310" r:id="rId16"/>
    <p:sldId id="313" r:id="rId17"/>
    <p:sldId id="311" r:id="rId18"/>
    <p:sldId id="312" r:id="rId19"/>
    <p:sldId id="294" r:id="rId20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C1A4A"/>
    <a:srgbClr val="99CCDF"/>
    <a:srgbClr val="0081B1"/>
    <a:srgbClr val="E4A07C"/>
    <a:srgbClr val="F7941E"/>
    <a:srgbClr val="8B1C6F"/>
    <a:srgbClr val="B8E5FA"/>
    <a:srgbClr val="00B6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1" autoAdjust="0"/>
    <p:restoredTop sz="94349" autoAdjust="0"/>
  </p:normalViewPr>
  <p:slideViewPr>
    <p:cSldViewPr>
      <p:cViewPr varScale="1">
        <p:scale>
          <a:sx n="86" d="100"/>
          <a:sy n="86" d="100"/>
        </p:scale>
        <p:origin x="-14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pPr>
              <a:defRPr/>
            </a:pPr>
            <a:fld id="{10BB692D-D280-4988-B519-F658ABC99C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B20DD-A32C-436B-AA62-3779EAA89EA7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1B119-E044-4509-AB4E-A9A99710FADF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PGL provides a wide range of inspiring residential adventure and educational courses for more than 5,000 groups every year</a:t>
            </a:r>
          </a:p>
          <a:p>
            <a:pPr eaLnBrk="1" hangingPunct="1">
              <a:buFontTx/>
              <a:buChar char="•"/>
            </a:pPr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All PGL centres and activities are risk assessed to comply with legal requirements and best practice. Risk assessments are available by request and on the PGL website</a:t>
            </a:r>
          </a:p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Centres are subject to the Adventure Activities Licensing Authority regulations (AALA) where appropriate</a:t>
            </a:r>
          </a:p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ABTA (Association of British Travel Agents)  bonded means your money is protected</a:t>
            </a:r>
          </a:p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BAPA – British Activity Providers Association. Responsible for establishing operating guidelines for the activity holiday industry</a:t>
            </a:r>
          </a:p>
          <a:p>
            <a:pPr eaLnBrk="1" hangingPunct="1">
              <a:buFontTx/>
              <a:buChar char="•"/>
            </a:pPr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Through the </a:t>
            </a:r>
            <a:r>
              <a:rPr lang="en-GB" altLang="en-US" b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Learning Outside the Classroom </a:t>
            </a:r>
            <a:r>
              <a:rPr lang="en-GB" altLang="en-US" b="1" smtClean="0">
                <a:latin typeface="Arial" pitchFamily="34" charset="0"/>
                <a:ea typeface="ＭＳ Ｐゴシック" pitchFamily="34" charset="-128"/>
              </a:rPr>
              <a:t>Quality Badge Programme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 you can be confident that recognised providers fulfil all the necessary criteria as laid down by the </a:t>
            </a:r>
            <a:r>
              <a:rPr lang="en-GB" altLang="en-US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DfE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, thereby better </a:t>
            </a: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enabling Party Leaders to manage visits safely, efficiently and beneficially</a:t>
            </a:r>
          </a:p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320CB-1360-4E7A-9E1F-56164339BAEB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1FEB4-A04D-40F7-A3BB-50A43889A3D2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The centre can accommodate 440 guests at a time with accommodation in our purpose-built woodland lodges or converted stable block</a:t>
            </a:r>
          </a:p>
          <a:p>
            <a:pPr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Teachers are usually accommodated in twin rooms with en suite and hot drink facilities </a:t>
            </a:r>
          </a:p>
          <a:p>
            <a:pPr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All rooms are lockable (party leader given master key)</a:t>
            </a:r>
          </a:p>
          <a:p>
            <a:pPr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All exterior doors and gates are locked at night but can be opened from the inside in an emergency without the need for unlocking</a:t>
            </a:r>
          </a:p>
          <a:p>
            <a:pPr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A PGL staff member is available on duty throughout the night (contactable by phone)</a:t>
            </a:r>
          </a:p>
          <a:p>
            <a:pPr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The extensive facilities (other than activity bases) are available to your group during free time</a:t>
            </a:r>
          </a:p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  <a:p>
            <a:pPr algn="just" eaLnBrk="1" hangingPunct="1"/>
            <a:endParaRPr lang="en-GB" altLang="en-US" b="1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60543-262A-4C6B-AC6E-294836FAD478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GB" dirty="0" smtClean="0"/>
              <a:t>The activities shown offer individual as well as team challenges.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GB" dirty="0" smtClean="0"/>
              <a:t>Activities are designed to encourage new skills and develop existing ones.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GB" dirty="0" smtClean="0"/>
              <a:t>Specific activities can be requested (though not guaranteed) and the programme is discussed on arrival at the centre.</a:t>
            </a:r>
          </a:p>
          <a:p>
            <a:pPr eaLnBrk="1" hangingPunct="1"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DB934-8FBF-4AF0-B1D3-E54D2122295B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GB" altLang="en-US" b="1" smtClean="0">
                <a:latin typeface="Arial" pitchFamily="34" charset="0"/>
                <a:ea typeface="ＭＳ Ｐゴシック" pitchFamily="34" charset="-128"/>
              </a:rPr>
              <a:t>Please see Code of Practice for further detail</a:t>
            </a:r>
          </a:p>
          <a:p>
            <a:pPr marL="228600" indent="-228600"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  <a:p>
            <a:pPr marL="228600" indent="-228600" eaLnBrk="1" hangingPunct="1"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All centres and activities are </a:t>
            </a:r>
            <a:r>
              <a:rPr lang="en-GB" altLang="en-US" b="1" smtClean="0">
                <a:latin typeface="Arial" pitchFamily="34" charset="0"/>
                <a:ea typeface="ＭＳ Ｐゴシック" pitchFamily="34" charset="-128"/>
              </a:rPr>
              <a:t>fully risk assessed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 every year</a:t>
            </a:r>
          </a:p>
          <a:p>
            <a:pPr marL="228600" indent="-228600" eaLnBrk="1" hangingPunct="1"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The PGL Code of Practice details all the </a:t>
            </a:r>
            <a:r>
              <a:rPr lang="en-GB" altLang="en-US" b="1" smtClean="0">
                <a:latin typeface="Arial" pitchFamily="34" charset="0"/>
                <a:ea typeface="ＭＳ Ｐゴシック" pitchFamily="34" charset="-128"/>
              </a:rPr>
              <a:t>control measures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 put in place to minimise risk</a:t>
            </a:r>
          </a:p>
          <a:p>
            <a:pPr marL="228600" indent="-228600" eaLnBrk="1" hangingPunct="1">
              <a:buFontTx/>
              <a:buChar char="•"/>
            </a:pPr>
            <a:r>
              <a:rPr lang="en-GB" altLang="en-US" b="1" smtClean="0">
                <a:latin typeface="Arial" pitchFamily="34" charset="0"/>
                <a:ea typeface="ＭＳ Ｐゴシック" pitchFamily="34" charset="-128"/>
              </a:rPr>
              <a:t>Sample risk assessments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 are available on line and specific assessments are available from PGL on request</a:t>
            </a:r>
          </a:p>
          <a:p>
            <a:pPr marL="228600" indent="-228600" eaLnBrk="1" hangingPunct="1">
              <a:buFontTx/>
              <a:buChar char="•"/>
            </a:pPr>
            <a:r>
              <a:rPr lang="en-GB" altLang="en-US" b="1" smtClean="0">
                <a:latin typeface="Arial" pitchFamily="34" charset="0"/>
                <a:ea typeface="ＭＳ Ｐゴシック" pitchFamily="34" charset="-128"/>
              </a:rPr>
              <a:t>Staff-to-pupil ratios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 comply with recognised industry standards</a:t>
            </a:r>
          </a:p>
          <a:p>
            <a:pPr marL="228600" indent="-228600" eaLnBrk="1" hangingPunct="1">
              <a:buFontTx/>
              <a:buChar char="•"/>
            </a:pPr>
            <a:r>
              <a:rPr lang="en-GB" altLang="en-US" b="1" smtClean="0">
                <a:latin typeface="Arial" pitchFamily="34" charset="0"/>
                <a:ea typeface="ＭＳ Ｐゴシック" pitchFamily="34" charset="-128"/>
              </a:rPr>
              <a:t>Operating procedures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 all comply with recognised industry standards and National Governing Body guidelines where these are relevant</a:t>
            </a:r>
          </a:p>
          <a:p>
            <a:pPr marL="228600" indent="-228600" eaLnBrk="1" hangingPunct="1"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PGL </a:t>
            </a:r>
            <a:r>
              <a:rPr lang="en-GB" altLang="en-US" b="1" smtClean="0">
                <a:latin typeface="Arial" pitchFamily="34" charset="0"/>
                <a:ea typeface="ＭＳ Ｐゴシック" pitchFamily="34" charset="-128"/>
              </a:rPr>
              <a:t>recruitment officers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 have extensive experience at a senior level on centre and make selections based on a detailed application form</a:t>
            </a:r>
          </a:p>
          <a:p>
            <a:pPr marL="228600" indent="-228600" eaLnBrk="1" hangingPunct="1"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Two formal </a:t>
            </a:r>
            <a:r>
              <a:rPr lang="en-GB" altLang="en-US" b="1" smtClean="0">
                <a:latin typeface="Arial" pitchFamily="34" charset="0"/>
                <a:ea typeface="ＭＳ Ｐゴシック" pitchFamily="34" charset="-128"/>
              </a:rPr>
              <a:t>written references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 are taken and applicants have to provide </a:t>
            </a:r>
            <a:r>
              <a:rPr lang="en-GB" altLang="en-US" b="1" smtClean="0">
                <a:latin typeface="Arial" pitchFamily="34" charset="0"/>
                <a:ea typeface="ＭＳ Ｐゴシック" pitchFamily="34" charset="-128"/>
              </a:rPr>
              <a:t>documentary evidence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 of all qualifications claimed</a:t>
            </a:r>
          </a:p>
          <a:p>
            <a:pPr marL="228600" indent="-228600" eaLnBrk="1" hangingPunct="1"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All offers of employment are subject to </a:t>
            </a:r>
            <a:r>
              <a:rPr lang="en-GB" altLang="en-US" b="1" smtClean="0">
                <a:latin typeface="Arial" pitchFamily="34" charset="0"/>
                <a:ea typeface="ＭＳ Ｐゴシック" pitchFamily="34" charset="-128"/>
              </a:rPr>
              <a:t>DBS checks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, the successful completion of </a:t>
            </a:r>
            <a:r>
              <a:rPr lang="en-GB" altLang="en-US" b="1" smtClean="0">
                <a:latin typeface="Arial" pitchFamily="34" charset="0"/>
                <a:ea typeface="ＭＳ Ｐゴシック" pitchFamily="34" charset="-128"/>
              </a:rPr>
              <a:t>pre-employment training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 and a favourable</a:t>
            </a:r>
            <a:r>
              <a:rPr lang="en-GB" altLang="en-US" b="1" smtClean="0">
                <a:latin typeface="Arial" pitchFamily="34" charset="0"/>
                <a:ea typeface="ＭＳ Ｐゴシック" pitchFamily="34" charset="-128"/>
              </a:rPr>
              <a:t> probationary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 period</a:t>
            </a:r>
          </a:p>
          <a:p>
            <a:pPr marL="228600" indent="-228600" eaLnBrk="1" hangingPunct="1"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All our </a:t>
            </a:r>
            <a:r>
              <a:rPr lang="en-GB" altLang="en-US" b="1" smtClean="0">
                <a:latin typeface="Arial" pitchFamily="34" charset="0"/>
                <a:ea typeface="ＭＳ Ｐゴシック" pitchFamily="34" charset="-128"/>
              </a:rPr>
              <a:t>instructors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 are specifically trained for our programmes to ensure the delivery of safe and rewarding sessions across a wide range of activities</a:t>
            </a:r>
          </a:p>
          <a:p>
            <a:pPr marL="228600" indent="-228600" eaLnBrk="1" hangingPunct="1"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At every PGL centre there is an experienced and professional </a:t>
            </a:r>
            <a:r>
              <a:rPr lang="en-GB" altLang="en-US" b="1" smtClean="0">
                <a:latin typeface="Arial" pitchFamily="34" charset="0"/>
                <a:ea typeface="ＭＳ Ｐゴシック" pitchFamily="34" charset="-128"/>
              </a:rPr>
              <a:t>Centre Manager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 (supported by Senior Staff) who is in charge of centre operations and has overall responsibility for the success of the course and the performance of our staff</a:t>
            </a:r>
          </a:p>
          <a:p>
            <a:pPr marL="228600" indent="-228600" eaLnBrk="1" hangingPunct="1"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It is the policy of PGL to take all reasonable steps to ensure the </a:t>
            </a:r>
            <a:r>
              <a:rPr lang="en-GB" altLang="en-US" b="1" smtClean="0">
                <a:latin typeface="Arial" pitchFamily="34" charset="0"/>
                <a:ea typeface="ＭＳ Ｐゴシック" pitchFamily="34" charset="-128"/>
              </a:rPr>
              <a:t>safety and security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 of all guests and staff on our centres (details in Code of Practice)</a:t>
            </a:r>
          </a:p>
          <a:p>
            <a:pPr marL="228600" indent="-228600" eaLnBrk="1" hangingPunct="1"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Each centre has at least two </a:t>
            </a:r>
            <a:r>
              <a:rPr lang="en-GB" altLang="en-US" b="1" smtClean="0">
                <a:latin typeface="Arial" pitchFamily="34" charset="0"/>
                <a:ea typeface="ＭＳ Ｐゴシック" pitchFamily="34" charset="-128"/>
              </a:rPr>
              <a:t>First Aid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 staff who hold the </a:t>
            </a:r>
            <a:r>
              <a:rPr lang="ja-JP" altLang="en-GB" smtClean="0">
                <a:latin typeface="Arial" pitchFamily="34" charset="0"/>
                <a:ea typeface="ＭＳ Ｐゴシック" pitchFamily="34" charset="-128"/>
              </a:rPr>
              <a:t>“</a:t>
            </a:r>
            <a:r>
              <a:rPr lang="en-GB" altLang="ja-JP" smtClean="0">
                <a:latin typeface="Arial" pitchFamily="34" charset="0"/>
                <a:ea typeface="ＭＳ Ｐゴシック" pitchFamily="34" charset="-128"/>
              </a:rPr>
              <a:t>First Aid at Work</a:t>
            </a:r>
            <a:r>
              <a:rPr lang="ja-JP" altLang="en-GB" smtClean="0">
                <a:latin typeface="Arial" pitchFamily="34" charset="0"/>
                <a:ea typeface="ＭＳ Ｐゴシック" pitchFamily="34" charset="-128"/>
              </a:rPr>
              <a:t>”</a:t>
            </a:r>
            <a:r>
              <a:rPr lang="en-GB" altLang="ja-JP" smtClean="0">
                <a:latin typeface="Arial" pitchFamily="34" charset="0"/>
                <a:ea typeface="ＭＳ Ｐゴシック" pitchFamily="34" charset="-128"/>
              </a:rPr>
              <a:t> qualification and in addition all our instructors and group leaders complete an 8 hour first aid course. Party Leaders and teachers will ultimately remain responsible for the administration of first aid to their party members</a:t>
            </a:r>
          </a:p>
          <a:p>
            <a:pPr marL="228600" indent="-228600" eaLnBrk="1" hangingPunct="1"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There are rigorous general accident and </a:t>
            </a:r>
            <a:r>
              <a:rPr lang="en-GB" altLang="en-US" b="1" smtClean="0">
                <a:latin typeface="Arial" pitchFamily="34" charset="0"/>
                <a:ea typeface="ＭＳ Ｐゴシック" pitchFamily="34" charset="-128"/>
              </a:rPr>
              <a:t>emergency procedures 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in place</a:t>
            </a:r>
          </a:p>
          <a:p>
            <a:pPr marL="228600" indent="-228600" eaLnBrk="1" hangingPunct="1">
              <a:buFontTx/>
              <a:buChar char="•"/>
            </a:pP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Through the </a:t>
            </a:r>
            <a:r>
              <a:rPr lang="en-GB" altLang="en-US" b="1" smtClean="0">
                <a:latin typeface="Arial" pitchFamily="34" charset="0"/>
                <a:ea typeface="ＭＳ Ｐゴシック" pitchFamily="34" charset="-128"/>
              </a:rPr>
              <a:t>Quality Badge Programme</a:t>
            </a:r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 you can be confident that recognised providers fulfil all the necessary criteria as laid down by the DfE, thereby better </a:t>
            </a: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enabling Party Leaders to manage visits safely, efficiently and beneficially</a:t>
            </a:r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  <a:p>
            <a:pPr marL="228600" indent="-228600"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  <a:p>
            <a:pPr marL="228600" indent="-228600" algn="just" eaLnBrk="1" hangingPunct="1"/>
            <a:endParaRPr lang="en-GB" altLang="en-US" b="1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06B2E-2D9C-4678-893D-C578287E5DE7}" type="slidenum">
              <a:rPr lang="en-GB" altLang="en-US" smtClean="0"/>
              <a:pPr/>
              <a:t>17</a:t>
            </a:fld>
            <a:endParaRPr lang="en-GB" alt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800" smtClean="0">
                <a:latin typeface="Arial" pitchFamily="34" charset="0"/>
                <a:ea typeface="ＭＳ Ｐゴシック" pitchFamily="34" charset="-128"/>
              </a:rPr>
              <a:t>Questions?</a:t>
            </a:r>
            <a:endParaRPr lang="en-GB" altLang="en-US" sz="800" b="1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A06C-5566-46AC-BE67-B077669B7123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604AE-F912-4885-8885-513C232640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GL LOGO OFFICIAL_with Drop Shado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716" y="2889998"/>
            <a:ext cx="7772400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0D699-69B2-4E29-B077-E093BA0131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GL LOGO OFFICIAL_with Drop Shado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716" y="2889998"/>
            <a:ext cx="7772400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40C1C-7F54-4F7B-B78E-8220EFF3AC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66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8738"/>
            <a:ext cx="3008313" cy="37574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E1A7-8681-4701-9984-815B8E23C0B0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1833-2E02-415E-904C-A038F5A561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1EFB-1EC2-44EC-BCD3-55E62267F017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C2FE-3889-4E7E-BF7A-6687792B73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342" y="274638"/>
            <a:ext cx="685245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AE1C-9D66-44B8-8FDD-5EEFB06C43FB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CCEAA-23C2-4ED6-BA42-1CBDA1C74B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1C655-01F8-41E0-BEAB-78AE5B55ABCE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743B1-24B7-4F89-9E49-C764C3CE18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39579-E456-4C79-B3D7-FE9D1BB3C1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07285-4CFE-4924-96BE-532680A22D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A2E8B-D520-49BA-84A4-0DA7745DEF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916113"/>
            <a:ext cx="38163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916113"/>
            <a:ext cx="3817937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6BF5F-4983-4A3F-9561-28CC532E30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894" y="274638"/>
            <a:ext cx="678190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20F0-23B6-4BC3-BE64-69F9F02CF9F6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5C7E-4D37-4F84-ADDE-96453083C3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3215D-816A-4543-B4BF-C0752F2B5D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F8F0C-3DED-4CBE-8393-2AB3580878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EBAAD-11CC-45C7-979C-38F326AA4E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CEF3C-F60C-43B8-BECD-1F5D712F55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E3999-C99E-421C-BE0F-4265866C6C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3744D-80A9-4AC9-852D-18E64CCBEC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CC88D-BF0A-427E-9137-56DCBA1C1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A2416-0407-4279-95DE-C637DD124C9B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AC477-8BE0-4DFC-B72D-ED5B901FCE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776B-D4E5-4E60-813C-823279DE1B9D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6A766-BE5D-4BAE-A24E-E3D9553453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50D4-F86F-460A-BB70-8FCC4C945B29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5705-82D3-4056-B45A-1CBBCE74DD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98B58-1D72-40B1-A7ED-823DE83C8994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99C2-0201-4ADB-B235-D41B02CE67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5E7A-A517-4788-AA95-6D1891361FAA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EB07-A17C-476C-8D1F-DD30F015E3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6C73-6094-41EA-8057-E235F4B0924C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D722-4A5F-4FF5-887B-4FA4EDF704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F2BD8-1AFB-423A-B5C2-D0732BCFECCA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C844-A902-4B42-9CF5-88E73FE018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F814-8FAF-4F5C-8BAD-A6363D931C87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0F87B-B83A-408F-AA5A-527730DC70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EB3C-37B9-408B-A60B-8ABF9587B2A8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D2A9-D883-4298-8225-3D38BBDF29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B0F8-922E-4E50-8352-B7B752F18F04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BA5E3-FB5B-41A5-AA9A-6C1E0EAC2F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6E6C-8892-41EF-99AA-976CE870901E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9A37-9276-4990-B51B-FE09604EAB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A411-9B0E-4A7E-A77A-6318F57D76C6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CC9B9-3454-43A6-881C-D15F734DA2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106" y="274638"/>
            <a:ext cx="688269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5170D-4FDA-4BD1-9726-6C49F5314D1A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C23DE-A4EE-49EF-A4B6-027D6B5FB4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8B0E-1CD4-4F62-9824-432060C427F2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4756-0F58-4C2F-A2A5-3F7E5974FC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658" y="274638"/>
            <a:ext cx="681214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E5E2-F7B3-4537-95AD-10CA4B9D6559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69DCD-4BA6-4E98-94EA-84EC701068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GL LOGO OFFICIAL_with Drop Shado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716" y="2889998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27A20-A742-4515-ABDB-584115E928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GL LOGO OFFICIAL_with Drop Shado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716" y="2889998"/>
            <a:ext cx="7772400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DA62-769F-4693-AA1E-3AA055C8B9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GL LOGO OFFICIAL_with Drop Shado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716" y="2889998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344-621D-49E3-AFD6-1E7E2474DB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header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875C3AE-ED4A-43CF-B6F1-15C46EFFEBCE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0E9BC9E-C3BA-4ED7-A63B-02A2322EB8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1" name="Picture 6" descr="PGL LOGO OFFICIAL_with Drop Shadow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19" r:id="rId1"/>
    <p:sldLayoutId id="2147485220" r:id="rId2"/>
    <p:sldLayoutId id="2147485221" r:id="rId3"/>
    <p:sldLayoutId id="2147485222" r:id="rId4"/>
    <p:sldLayoutId id="2147485223" r:id="rId5"/>
    <p:sldLayoutId id="2147485224" r:id="rId6"/>
    <p:sldLayoutId id="2147485251" r:id="rId7"/>
    <p:sldLayoutId id="2147485252" r:id="rId8"/>
    <p:sldLayoutId id="2147485253" r:id="rId9"/>
    <p:sldLayoutId id="2147485254" r:id="rId10"/>
    <p:sldLayoutId id="2147485255" r:id="rId11"/>
    <p:sldLayoutId id="2147485225" r:id="rId12"/>
    <p:sldLayoutId id="2147485226" r:id="rId13"/>
    <p:sldLayoutId id="2147485227" r:id="rId14"/>
    <p:sldLayoutId id="2147485228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62A7"/>
          </a:solidFill>
          <a:latin typeface="Arial"/>
          <a:ea typeface="ＭＳ Ｐゴシック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pitchFamily="34" charset="-128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pitchFamily="34" charset="-128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pitchFamily="34" charset="-128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pitchFamily="34" charset="-128"/>
          <a:cs typeface="Arial" panose="020B060402020202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62A7"/>
        </a:buClr>
        <a:buFont typeface="Arial" pitchFamily="34" charset="0"/>
        <a:buChar char="•"/>
        <a:defRPr sz="3200" kern="1200">
          <a:solidFill>
            <a:srgbClr val="595959"/>
          </a:solidFill>
          <a:latin typeface="Arial"/>
          <a:ea typeface="ＭＳ Ｐゴシック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62A7"/>
        </a:buClr>
        <a:buFont typeface="Arial" pitchFamily="34" charset="0"/>
        <a:buChar char="•"/>
        <a:defRPr sz="2800" kern="1200">
          <a:solidFill>
            <a:srgbClr val="595959"/>
          </a:solidFill>
          <a:latin typeface="Arial"/>
          <a:ea typeface="ＭＳ Ｐゴシック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2A7"/>
        </a:buClr>
        <a:buFont typeface="Arial" pitchFamily="34" charset="0"/>
        <a:buChar char="•"/>
        <a:defRPr sz="2400" kern="1200">
          <a:solidFill>
            <a:srgbClr val="595959"/>
          </a:solidFill>
          <a:latin typeface="Arial"/>
          <a:ea typeface="ＭＳ Ｐゴシック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2A7"/>
        </a:buClr>
        <a:buFont typeface="Arial" pitchFamily="34" charset="0"/>
        <a:buChar char="•"/>
        <a:defRPr sz="2000" kern="1200">
          <a:solidFill>
            <a:srgbClr val="595959"/>
          </a:solidFill>
          <a:latin typeface="Arial"/>
          <a:ea typeface="ＭＳ Ｐゴシック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2A7"/>
        </a:buClr>
        <a:buFont typeface="Arial" pitchFamily="34" charset="0"/>
        <a:buChar char="•"/>
        <a:defRPr sz="2000" kern="1200">
          <a:solidFill>
            <a:srgbClr val="595959"/>
          </a:solidFill>
          <a:latin typeface="Arial"/>
          <a:ea typeface="ＭＳ Ｐゴシック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16113"/>
            <a:ext cx="7786687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99E966-4ABC-4192-AF9E-52CE248895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9" r:id="rId1"/>
    <p:sldLayoutId id="2147485230" r:id="rId2"/>
    <p:sldLayoutId id="2147485231" r:id="rId3"/>
    <p:sldLayoutId id="2147485232" r:id="rId4"/>
    <p:sldLayoutId id="2147485233" r:id="rId5"/>
    <p:sldLayoutId id="2147485234" r:id="rId6"/>
    <p:sldLayoutId id="2147485235" r:id="rId7"/>
    <p:sldLayoutId id="2147485236" r:id="rId8"/>
    <p:sldLayoutId id="2147485237" r:id="rId9"/>
    <p:sldLayoutId id="2147485238" r:id="rId10"/>
    <p:sldLayoutId id="21474852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41E57E8-B7BC-43C3-B91C-FB9711FA3B14}" type="datetimeFigureOut">
              <a:rPr lang="en-GB"/>
              <a:pPr>
                <a:defRPr/>
              </a:pPr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9F299D1-612C-46FF-88CC-B90C20ACC9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0" r:id="rId1"/>
    <p:sldLayoutId id="2147485241" r:id="rId2"/>
    <p:sldLayoutId id="2147485242" r:id="rId3"/>
    <p:sldLayoutId id="2147485243" r:id="rId4"/>
    <p:sldLayoutId id="2147485244" r:id="rId5"/>
    <p:sldLayoutId id="2147485245" r:id="rId6"/>
    <p:sldLayoutId id="2147485246" r:id="rId7"/>
    <p:sldLayoutId id="2147485247" r:id="rId8"/>
    <p:sldLayoutId id="2147485248" r:id="rId9"/>
    <p:sldLayoutId id="2147485249" r:id="rId10"/>
    <p:sldLayoutId id="214748525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hyperlink" Target="http://www.pgl.co.uk/dalguise36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hyperlink" Target="http://www.pgl.co.uk/dalguise36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/>
          </p:cNvSpPr>
          <p:nvPr>
            <p:ph type="ctrTitle"/>
          </p:nvPr>
        </p:nvSpPr>
        <p:spPr>
          <a:xfrm>
            <a:off x="755650" y="2636838"/>
            <a:ext cx="7631113" cy="2667000"/>
          </a:xfrm>
        </p:spPr>
        <p:txBody>
          <a:bodyPr/>
          <a:lstStyle/>
          <a:p>
            <a:r>
              <a:rPr lang="en-GB" sz="5400" smtClean="0">
                <a:latin typeface="Comic Sans MS" pitchFamily="66" charset="0"/>
                <a:cs typeface="Arial" pitchFamily="34" charset="0"/>
              </a:rPr>
              <a:t>P7 ASG Camp Dalguise 2016</a:t>
            </a:r>
            <a:br>
              <a:rPr lang="en-GB" sz="5400" smtClean="0">
                <a:latin typeface="Comic Sans MS" pitchFamily="66" charset="0"/>
                <a:cs typeface="Arial" pitchFamily="34" charset="0"/>
              </a:rPr>
            </a:br>
            <a:r>
              <a:rPr lang="en-GB" sz="5400" smtClean="0">
                <a:latin typeface="Comic Sans MS" pitchFamily="66" charset="0"/>
                <a:cs typeface="Arial" pitchFamily="34" charset="0"/>
              </a:rPr>
              <a:t>Parent Information</a:t>
            </a:r>
          </a:p>
        </p:txBody>
      </p:sp>
      <p:sp>
        <p:nvSpPr>
          <p:cNvPr id="9219" name="Rectangle 5"/>
          <p:cNvSpPr>
            <a:spLocks noGrp="1"/>
          </p:cNvSpPr>
          <p:nvPr>
            <p:ph type="subTitle" idx="1"/>
          </p:nvPr>
        </p:nvSpPr>
        <p:spPr>
          <a:xfrm>
            <a:off x="107950" y="5661025"/>
            <a:ext cx="8928100" cy="647700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Tuesday 3</a:t>
            </a:r>
            <a:r>
              <a:rPr lang="en-GB" baseline="3000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rd</a:t>
            </a:r>
            <a:r>
              <a:rPr lang="en-GB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May – Friday 6</a:t>
            </a:r>
            <a:r>
              <a:rPr lang="en-GB" baseline="3000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th</a:t>
            </a:r>
            <a:r>
              <a:rPr lang="en-GB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May 2016</a:t>
            </a:r>
          </a:p>
        </p:txBody>
      </p:sp>
      <p:pic>
        <p:nvPicPr>
          <p:cNvPr id="3078" name="Picture 6" descr="http://www.ka-net.org.uk/files/images/pgl_dalguise.jpg"/>
          <p:cNvPicPr>
            <a:picLocks noChangeAspect="1" noChangeArrowheads="1"/>
          </p:cNvPicPr>
          <p:nvPr/>
        </p:nvPicPr>
        <p:blipFill>
          <a:blip r:embed="rId2" cstate="print"/>
          <a:srcRect t="29763" r="14321"/>
          <a:stretch>
            <a:fillRect/>
          </a:stretch>
        </p:blipFill>
        <p:spPr bwMode="auto">
          <a:xfrm>
            <a:off x="2915816" y="404664"/>
            <a:ext cx="3024336" cy="209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39552" y="4194854"/>
            <a:ext cx="8604448" cy="405239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numCol="3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i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b="1" i="0" dirty="0" smtClean="0">
                <a:solidFill>
                  <a:schemeClr val="bg1"/>
                </a:solidFill>
                <a:latin typeface="Arial"/>
                <a:cs typeface="Arial"/>
              </a:rPr>
              <a:t>Abseiling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 smtClean="0">
                <a:solidFill>
                  <a:schemeClr val="bg1"/>
                </a:solidFill>
                <a:latin typeface="Arial"/>
                <a:cs typeface="Arial"/>
              </a:rPr>
              <a:t> Archery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b="1" i="0" dirty="0" smtClean="0">
                <a:solidFill>
                  <a:schemeClr val="bg1"/>
                </a:solidFill>
                <a:latin typeface="Arial"/>
                <a:cs typeface="Arial"/>
              </a:rPr>
              <a:t>Canoeing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 smtClean="0">
                <a:solidFill>
                  <a:schemeClr val="bg1"/>
                </a:solidFill>
                <a:latin typeface="Arial"/>
                <a:cs typeface="Arial"/>
              </a:rPr>
              <a:t> Challenge Course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 smtClean="0">
                <a:solidFill>
                  <a:schemeClr val="bg1"/>
                </a:solidFill>
                <a:latin typeface="Arial"/>
                <a:cs typeface="Arial"/>
              </a:rPr>
              <a:t> Climbing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 smtClean="0">
                <a:solidFill>
                  <a:schemeClr val="bg1"/>
                </a:solidFill>
                <a:latin typeface="Arial"/>
                <a:cs typeface="Arial"/>
              </a:rPr>
              <a:t> Fencing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 smtClean="0">
                <a:solidFill>
                  <a:schemeClr val="bg1"/>
                </a:solidFill>
                <a:latin typeface="Arial"/>
                <a:cs typeface="Arial"/>
              </a:rPr>
              <a:t> Giant Swing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defRPr/>
            </a:pPr>
            <a:endParaRPr lang="en-GB" sz="1600" b="1" i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 smtClean="0">
                <a:solidFill>
                  <a:schemeClr val="bg1"/>
                </a:solidFill>
                <a:latin typeface="Arial"/>
                <a:cs typeface="Arial"/>
              </a:rPr>
              <a:t> Hiking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 smtClean="0">
                <a:solidFill>
                  <a:schemeClr val="bg1"/>
                </a:solidFill>
                <a:latin typeface="Arial"/>
                <a:cs typeface="Arial"/>
              </a:rPr>
              <a:t>Nature Trail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 smtClean="0">
                <a:solidFill>
                  <a:schemeClr val="bg1"/>
                </a:solidFill>
                <a:latin typeface="Arial"/>
                <a:cs typeface="Arial"/>
              </a:rPr>
              <a:t> Orienteering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b="1" i="0" dirty="0" smtClean="0">
                <a:solidFill>
                  <a:schemeClr val="bg1"/>
                </a:solidFill>
                <a:latin typeface="Arial"/>
                <a:cs typeface="Arial"/>
              </a:rPr>
              <a:t>Problem Solving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Sensory </a:t>
            </a:r>
            <a:r>
              <a:rPr lang="en-GB" sz="1600" b="1" i="0" dirty="0" smtClean="0">
                <a:solidFill>
                  <a:schemeClr val="bg1"/>
                </a:solidFill>
                <a:latin typeface="Arial"/>
                <a:cs typeface="Arial"/>
              </a:rPr>
              <a:t>Trail</a:t>
            </a:r>
            <a:endParaRPr lang="en-GB" sz="16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Sports and Team Games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Survivor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defRPr/>
            </a:pPr>
            <a:endParaRPr lang="en-GB" sz="16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 smtClean="0">
                <a:solidFill>
                  <a:schemeClr val="bg1"/>
                </a:solidFill>
                <a:latin typeface="Arial"/>
                <a:cs typeface="Arial"/>
              </a:rPr>
              <a:t>Trapeze</a:t>
            </a:r>
            <a:endParaRPr lang="en-GB" sz="16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 smtClean="0">
                <a:solidFill>
                  <a:schemeClr val="bg1"/>
                </a:solidFill>
                <a:latin typeface="Arial"/>
                <a:cs typeface="Arial"/>
              </a:rPr>
              <a:t> Tree Climb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 smtClean="0">
                <a:solidFill>
                  <a:schemeClr val="bg1"/>
                </a:solidFill>
                <a:latin typeface="Arial"/>
                <a:cs typeface="Arial"/>
              </a:rPr>
              <a:t> Zip Wire</a:t>
            </a:r>
            <a:endParaRPr lang="en-GB" sz="16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B8E5FA"/>
              </a:buClr>
              <a:defRPr/>
            </a:pPr>
            <a:endParaRPr lang="en-GB" sz="20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B8E5FA"/>
              </a:buClr>
              <a:buFontTx/>
              <a:buChar char="•"/>
              <a:defRPr/>
            </a:pPr>
            <a:endParaRPr lang="en-GB" sz="2000" b="1" i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18437" name="Title 2"/>
          <p:cNvSpPr txBox="1">
            <a:spLocks/>
          </p:cNvSpPr>
          <p:nvPr/>
        </p:nvSpPr>
        <p:spPr bwMode="auto">
          <a:xfrm>
            <a:off x="611188" y="3213100"/>
            <a:ext cx="77724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altLang="en-US" sz="3600" b="1" i="0">
                <a:solidFill>
                  <a:srgbClr val="E4A07C"/>
                </a:solidFill>
              </a:rPr>
              <a:t>Adventure activities</a:t>
            </a:r>
          </a:p>
        </p:txBody>
      </p:sp>
      <p:pic>
        <p:nvPicPr>
          <p:cNvPr id="18438" name="Picture 6" descr="PGL LOGO OFFICIAL_with Drop Shadow.png"/>
          <p:cNvPicPr>
            <a:picLocks noChangeAspect="1"/>
          </p:cNvPicPr>
          <p:nvPr/>
        </p:nvPicPr>
        <p:blipFill>
          <a:blip r:embed="rId4" cstate="print"/>
          <a:srcRect t="7407"/>
          <a:stretch>
            <a:fillRect/>
          </a:stretch>
        </p:blipFill>
        <p:spPr bwMode="auto">
          <a:xfrm>
            <a:off x="328613" y="0"/>
            <a:ext cx="13287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1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95288" y="-819150"/>
            <a:ext cx="8229600" cy="2447925"/>
          </a:xfrm>
        </p:spPr>
        <p:txBody>
          <a:bodyPr/>
          <a:lstStyle/>
          <a:p>
            <a:r>
              <a:rPr lang="en-GB" sz="5400" smtClean="0">
                <a:solidFill>
                  <a:schemeClr val="bg1"/>
                </a:solidFill>
                <a:latin typeface="Comic Sans MS" pitchFamily="66" charset="0"/>
              </a:rPr>
              <a:t>Food At Camp?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50825" y="692150"/>
            <a:ext cx="8713788" cy="5246688"/>
          </a:xfrm>
        </p:spPr>
        <p:txBody>
          <a:bodyPr/>
          <a:lstStyle/>
          <a:p>
            <a:r>
              <a:rPr lang="en-GB" sz="2800" smtClean="0">
                <a:solidFill>
                  <a:schemeClr val="bg1"/>
                </a:solidFill>
                <a:latin typeface="Comic Sans MS" pitchFamily="66" charset="0"/>
              </a:rPr>
              <a:t>All food is served in the dining room.</a:t>
            </a:r>
          </a:p>
          <a:p>
            <a:r>
              <a:rPr lang="en-GB" sz="2800" smtClean="0">
                <a:solidFill>
                  <a:schemeClr val="bg1"/>
                </a:solidFill>
                <a:latin typeface="Comic Sans MS" pitchFamily="66" charset="0"/>
              </a:rPr>
              <a:t>Breakfast: cereal, toast, cooked breakfast, fruit and yoghurt</a:t>
            </a:r>
          </a:p>
          <a:p>
            <a:r>
              <a:rPr lang="en-GB" sz="2800" smtClean="0">
                <a:solidFill>
                  <a:schemeClr val="bg1"/>
                </a:solidFill>
                <a:latin typeface="Comic Sans MS" pitchFamily="66" charset="0"/>
              </a:rPr>
              <a:t>Lunch: Selection of hot food, salad bar, bread and fruit</a:t>
            </a:r>
          </a:p>
          <a:p>
            <a:r>
              <a:rPr lang="en-GB" sz="2800" smtClean="0">
                <a:solidFill>
                  <a:schemeClr val="bg1"/>
                </a:solidFill>
                <a:latin typeface="Comic Sans MS" pitchFamily="66" charset="0"/>
              </a:rPr>
              <a:t>Dinner: Selection of hot food, salad bar, bread, fruit and dessert</a:t>
            </a:r>
          </a:p>
          <a:p>
            <a:r>
              <a:rPr lang="en-GB" sz="2800" smtClean="0">
                <a:solidFill>
                  <a:schemeClr val="bg1"/>
                </a:solidFill>
                <a:latin typeface="Comic Sans MS" pitchFamily="66" charset="0"/>
              </a:rPr>
              <a:t>Diluting juice/water </a:t>
            </a:r>
          </a:p>
          <a:p>
            <a:r>
              <a:rPr lang="en-GB" sz="2800" smtClean="0">
                <a:solidFill>
                  <a:schemeClr val="bg1"/>
                </a:solidFill>
                <a:latin typeface="Comic Sans MS" pitchFamily="66" charset="0"/>
              </a:rPr>
              <a:t>Allergies and food requirements catered for.</a:t>
            </a:r>
          </a:p>
          <a:p>
            <a:r>
              <a:rPr lang="en-GB" sz="2800" smtClean="0">
                <a:solidFill>
                  <a:schemeClr val="bg1"/>
                </a:solidFill>
                <a:latin typeface="Comic Sans MS" pitchFamily="66" charset="0"/>
              </a:rPr>
              <a:t>We will provide snack and supper for the children.</a:t>
            </a:r>
          </a:p>
          <a:p>
            <a:r>
              <a:rPr lang="en-GB" altLang="en-US" sz="2800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en-US" sz="280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Sample menus available online: </a:t>
            </a:r>
            <a:r>
              <a:rPr lang="en-GB" altLang="en-US" sz="2800" smtClean="0">
                <a:solidFill>
                  <a:srgbClr val="E4A07C"/>
                </a:solidFill>
                <a:latin typeface="Comic Sans MS" pitchFamily="66" charset="0"/>
                <a:cs typeface="Arial" pitchFamily="34" charset="0"/>
              </a:rPr>
              <a:t>www.pgl.co.uk</a:t>
            </a:r>
          </a:p>
          <a:p>
            <a:endParaRPr lang="en-GB" sz="280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GB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GB" smtClean="0">
              <a:solidFill>
                <a:schemeClr val="bg1"/>
              </a:solidFill>
            </a:endParaRPr>
          </a:p>
          <a:p>
            <a:endParaRPr lang="en-GB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1557338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i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576263" y="4292600"/>
            <a:ext cx="8604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200"/>
              </a:spcAft>
              <a:buClr>
                <a:srgbClr val="B8E5FA"/>
              </a:buClr>
            </a:pPr>
            <a:r>
              <a:rPr lang="en-GB" altLang="en-US" sz="2000" b="1" i="0">
                <a:solidFill>
                  <a:schemeClr val="bg1"/>
                </a:solidFill>
                <a:cs typeface="Arial" pitchFamily="34" charset="0"/>
              </a:rPr>
              <a:t>The PGL Code of Practice describes all safety and operational procedures both on and off-site including:</a:t>
            </a:r>
          </a:p>
        </p:txBody>
      </p:sp>
      <p:sp>
        <p:nvSpPr>
          <p:cNvPr id="20486" name="Title 2"/>
          <p:cNvSpPr txBox="1">
            <a:spLocks/>
          </p:cNvSpPr>
          <p:nvPr/>
        </p:nvSpPr>
        <p:spPr bwMode="auto">
          <a:xfrm>
            <a:off x="611188" y="3284538"/>
            <a:ext cx="77724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altLang="en-US" sz="3600" b="1" i="0">
                <a:solidFill>
                  <a:srgbClr val="E4A07C"/>
                </a:solidFill>
              </a:rPr>
              <a:t>Health &amp; safety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39552" y="5085184"/>
            <a:ext cx="8604448" cy="206723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numCol="2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200"/>
              </a:spcAft>
              <a:buClr>
                <a:srgbClr val="E4A07C"/>
              </a:buClr>
              <a:buFont typeface="Arial"/>
              <a:buChar char="•"/>
              <a:defRPr/>
            </a:pPr>
            <a:r>
              <a:rPr lang="en-GB" sz="2000" b="1" i="0" dirty="0" smtClean="0">
                <a:solidFill>
                  <a:schemeClr val="bg1"/>
                </a:solidFill>
                <a:latin typeface="Arial"/>
                <a:cs typeface="Arial"/>
              </a:rPr>
              <a:t>Sample risk assessments</a:t>
            </a:r>
          </a:p>
          <a:p>
            <a:pPr marL="342900" indent="-342900" eaLnBrk="1" hangingPunct="1">
              <a:spcAft>
                <a:spcPts val="200"/>
              </a:spcAft>
              <a:buClr>
                <a:srgbClr val="E4A07C"/>
              </a:buClr>
              <a:buFont typeface="Arial"/>
              <a:buChar char="•"/>
              <a:defRPr/>
            </a:pPr>
            <a:r>
              <a:rPr lang="en-GB" sz="2000" b="1" i="0" dirty="0" smtClean="0">
                <a:solidFill>
                  <a:schemeClr val="bg1"/>
                </a:solidFill>
                <a:latin typeface="Arial"/>
                <a:cs typeface="Arial"/>
              </a:rPr>
              <a:t>Staff-to-pupil ratios</a:t>
            </a:r>
          </a:p>
          <a:p>
            <a:pPr marL="342900" indent="-342900" eaLnBrk="1" hangingPunct="1">
              <a:spcAft>
                <a:spcPts val="200"/>
              </a:spcAft>
              <a:buClr>
                <a:srgbClr val="E4A07C"/>
              </a:buClr>
              <a:buFont typeface="Arial"/>
              <a:buChar char="•"/>
              <a:defRPr/>
            </a:pPr>
            <a:r>
              <a:rPr lang="en-GB" sz="2000" b="1" i="0" dirty="0" smtClean="0">
                <a:solidFill>
                  <a:schemeClr val="bg1"/>
                </a:solidFill>
                <a:latin typeface="Arial"/>
                <a:cs typeface="Arial"/>
              </a:rPr>
              <a:t>Operating procedures</a:t>
            </a:r>
          </a:p>
          <a:p>
            <a:pPr marL="342900" indent="-342900" eaLnBrk="1" hangingPunct="1">
              <a:spcAft>
                <a:spcPts val="200"/>
              </a:spcAft>
              <a:buClr>
                <a:srgbClr val="E4A07C"/>
              </a:buClr>
              <a:buFont typeface="Arial"/>
              <a:buChar char="•"/>
              <a:defRPr/>
            </a:pPr>
            <a:r>
              <a:rPr lang="en-GB" sz="2000" b="1" i="0" dirty="0" smtClean="0">
                <a:solidFill>
                  <a:schemeClr val="bg1"/>
                </a:solidFill>
                <a:latin typeface="Arial"/>
                <a:cs typeface="Arial"/>
              </a:rPr>
              <a:t>Staff vetting &amp; training</a:t>
            </a:r>
          </a:p>
          <a:p>
            <a:pPr marL="342900" indent="-342900" eaLnBrk="1" hangingPunct="1">
              <a:spcAft>
                <a:spcPts val="200"/>
              </a:spcAft>
              <a:buClr>
                <a:srgbClr val="E4A07C"/>
              </a:buClr>
              <a:buFont typeface="Arial"/>
              <a:buChar char="•"/>
              <a:defRPr/>
            </a:pPr>
            <a:endParaRPr lang="en-GB" sz="2000" b="1" i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 eaLnBrk="1" hangingPunct="1">
              <a:spcAft>
                <a:spcPts val="200"/>
              </a:spcAft>
              <a:buClr>
                <a:srgbClr val="E4A07C"/>
              </a:buClr>
              <a:buFont typeface="Arial"/>
              <a:buChar char="•"/>
              <a:defRPr/>
            </a:pPr>
            <a:endParaRPr lang="en-GB" sz="2000" b="1" i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 eaLnBrk="1" hangingPunct="1">
              <a:spcAft>
                <a:spcPts val="200"/>
              </a:spcAft>
              <a:buClr>
                <a:srgbClr val="E4A07C"/>
              </a:buClr>
              <a:buFont typeface="Arial"/>
              <a:buChar char="•"/>
              <a:defRPr/>
            </a:pPr>
            <a:r>
              <a:rPr lang="en-GB" sz="2000" b="1" i="0" dirty="0" smtClean="0">
                <a:solidFill>
                  <a:schemeClr val="bg1"/>
                </a:solidFill>
                <a:latin typeface="Arial"/>
                <a:cs typeface="Arial"/>
              </a:rPr>
              <a:t>Site security</a:t>
            </a:r>
          </a:p>
          <a:p>
            <a:pPr marL="342900" indent="-342900" eaLnBrk="1" hangingPunct="1">
              <a:spcAft>
                <a:spcPts val="200"/>
              </a:spcAft>
              <a:buClr>
                <a:srgbClr val="E4A07C"/>
              </a:buClr>
              <a:buFont typeface="Arial"/>
              <a:buChar char="•"/>
              <a:defRPr/>
            </a:pPr>
            <a:r>
              <a:rPr lang="en-GB" sz="2000" b="1" i="0" dirty="0" smtClean="0">
                <a:solidFill>
                  <a:schemeClr val="bg1"/>
                </a:solidFill>
                <a:latin typeface="Arial"/>
                <a:cs typeface="Arial"/>
              </a:rPr>
              <a:t>First Aid procedures</a:t>
            </a:r>
          </a:p>
          <a:p>
            <a:pPr marL="342900" indent="-342900" eaLnBrk="1" hangingPunct="1">
              <a:spcAft>
                <a:spcPts val="200"/>
              </a:spcAft>
              <a:buClr>
                <a:srgbClr val="E4A07C"/>
              </a:buClr>
              <a:buFont typeface="Arial"/>
              <a:buChar char="•"/>
              <a:defRPr/>
            </a:pPr>
            <a:r>
              <a:rPr lang="en-GB" sz="2000" b="1" i="0" dirty="0" smtClean="0">
                <a:solidFill>
                  <a:schemeClr val="bg1"/>
                </a:solidFill>
                <a:latin typeface="Arial"/>
                <a:cs typeface="Arial"/>
              </a:rPr>
              <a:t>Emergency procedures</a:t>
            </a:r>
          </a:p>
          <a:p>
            <a:pPr eaLnBrk="1" hangingPunct="1">
              <a:spcAft>
                <a:spcPts val="200"/>
              </a:spcAft>
              <a:buClr>
                <a:srgbClr val="B8E5FA"/>
              </a:buClr>
              <a:defRPr/>
            </a:pPr>
            <a:r>
              <a:rPr lang="en-GB" sz="2000" b="1" i="0" dirty="0" smtClean="0">
                <a:solidFill>
                  <a:srgbClr val="E4A07C"/>
                </a:solidFill>
                <a:latin typeface="Arial"/>
                <a:cs typeface="Arial"/>
              </a:rPr>
              <a:t>     </a:t>
            </a:r>
            <a:r>
              <a:rPr lang="en-GB" sz="2000" b="1" i="0" dirty="0" err="1" smtClean="0">
                <a:solidFill>
                  <a:srgbClr val="E4A07C"/>
                </a:solidFill>
                <a:latin typeface="Arial"/>
                <a:cs typeface="Arial"/>
              </a:rPr>
              <a:t>www.pgl.co.uk</a:t>
            </a:r>
            <a:r>
              <a:rPr lang="en-GB" sz="2000" b="1" i="0" dirty="0" smtClean="0">
                <a:solidFill>
                  <a:srgbClr val="E4A07C"/>
                </a:solidFill>
                <a:latin typeface="Arial"/>
                <a:cs typeface="Arial"/>
              </a:rPr>
              <a:t>/cop</a:t>
            </a:r>
          </a:p>
          <a:p>
            <a:pPr marL="342900" indent="-342900" eaLnBrk="1" hangingPunct="1">
              <a:spcAft>
                <a:spcPts val="200"/>
              </a:spcAft>
              <a:buClr>
                <a:srgbClr val="B8E5FA"/>
              </a:buClr>
              <a:buFont typeface="Arial"/>
              <a:buChar char="•"/>
              <a:defRPr/>
            </a:pPr>
            <a:endParaRPr lang="en-GB" sz="2000" b="1" i="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488" name="Picture 6" descr="PGL LOGO OFFICIAL_with Drop Shadow.png"/>
          <p:cNvPicPr>
            <a:picLocks noChangeAspect="1"/>
          </p:cNvPicPr>
          <p:nvPr/>
        </p:nvPicPr>
        <p:blipFill>
          <a:blip r:embed="rId4" cstate="print"/>
          <a:srcRect t="7407"/>
          <a:stretch>
            <a:fillRect/>
          </a:stretch>
        </p:blipFill>
        <p:spPr bwMode="auto">
          <a:xfrm>
            <a:off x="328613" y="0"/>
            <a:ext cx="13287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1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95288" y="-819150"/>
            <a:ext cx="8229600" cy="2447925"/>
          </a:xfrm>
        </p:spPr>
        <p:txBody>
          <a:bodyPr/>
          <a:lstStyle/>
          <a:p>
            <a:r>
              <a:rPr lang="en-GB" sz="5400" smtClean="0">
                <a:solidFill>
                  <a:schemeClr val="bg1"/>
                </a:solidFill>
                <a:latin typeface="Comic Sans MS" pitchFamily="66" charset="0"/>
              </a:rPr>
              <a:t>Medicines/Needs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50825" y="692150"/>
            <a:ext cx="8713788" cy="5246688"/>
          </a:xfrm>
        </p:spPr>
        <p:txBody>
          <a:bodyPr/>
          <a:lstStyle/>
          <a:p>
            <a:endParaRPr lang="en-GB" sz="280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Medicines will be administered in lodges by school staff.</a:t>
            </a: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Medication that is needed throughout the day will be with the member of staff allocated to the child’s group.</a:t>
            </a: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Details of medication needed in a group will be included in a pack given to the staff member.</a:t>
            </a: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Each pack will be individual to that activity group.</a:t>
            </a:r>
          </a:p>
          <a:p>
            <a:endParaRPr lang="en-GB" smtClean="0">
              <a:solidFill>
                <a:schemeClr val="bg1"/>
              </a:solidFill>
            </a:endParaRPr>
          </a:p>
          <a:p>
            <a:endParaRPr lang="en-GB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1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smtClean="0">
                <a:solidFill>
                  <a:schemeClr val="bg1"/>
                </a:solidFill>
                <a:latin typeface="Comic Sans MS" pitchFamily="66" charset="0"/>
              </a:rPr>
              <a:t>Do’s &amp; Don’ts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GB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GB" smtClean="0">
              <a:solidFill>
                <a:schemeClr val="bg1"/>
              </a:solidFill>
            </a:endParaRPr>
          </a:p>
          <a:p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Do Not……</a:t>
            </a: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Bring electronic equipment.</a:t>
            </a: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Bring ANY food.</a:t>
            </a: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Bring hair-dryers or straighteners.</a:t>
            </a: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Bring aerosols.</a:t>
            </a: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Bring valuables or money.</a:t>
            </a: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Bring mobile phones.</a:t>
            </a:r>
          </a:p>
          <a:p>
            <a:endParaRPr lang="en-GB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GB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2533" name="Content Placeholder 3"/>
          <p:cNvSpPr txBox="1">
            <a:spLocks/>
          </p:cNvSpPr>
          <p:nvPr/>
        </p:nvSpPr>
        <p:spPr bwMode="auto">
          <a:xfrm>
            <a:off x="395288" y="1484313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pitchFamily="34" charset="0"/>
              <a:buNone/>
            </a:pPr>
            <a:r>
              <a:rPr lang="en-GB" sz="2800" i="0">
                <a:solidFill>
                  <a:schemeClr val="bg1"/>
                </a:solidFill>
                <a:latin typeface="Comic Sans MS" pitchFamily="66" charset="0"/>
              </a:rPr>
              <a:t>Do…………..</a:t>
            </a: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i="0">
                <a:solidFill>
                  <a:schemeClr val="bg1"/>
                </a:solidFill>
                <a:latin typeface="Comic Sans MS" pitchFamily="66" charset="0"/>
              </a:rPr>
              <a:t>Bring plenty of extra socks.</a:t>
            </a: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i="0">
                <a:solidFill>
                  <a:schemeClr val="bg1"/>
                </a:solidFill>
                <a:latin typeface="Comic Sans MS" pitchFamily="66" charset="0"/>
              </a:rPr>
              <a:t>Bring a book/paper &amp; pen for before bed.</a:t>
            </a: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i="0">
                <a:solidFill>
                  <a:schemeClr val="bg1"/>
                </a:solidFill>
                <a:latin typeface="Comic Sans MS" pitchFamily="66" charset="0"/>
              </a:rPr>
              <a:t>Bring a black bag or plenty plastic bags to put wet/dirty clothes in.</a:t>
            </a: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i="0">
                <a:solidFill>
                  <a:schemeClr val="bg1"/>
                </a:solidFill>
                <a:latin typeface="Comic Sans MS" pitchFamily="66" charset="0"/>
              </a:rPr>
              <a:t>Bring a waterproof jacket.</a:t>
            </a: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i="0">
                <a:solidFill>
                  <a:schemeClr val="bg1"/>
                </a:solidFill>
                <a:latin typeface="Comic Sans MS" pitchFamily="66" charset="0"/>
              </a:rPr>
              <a:t>Have fun!</a:t>
            </a: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endParaRPr lang="en-GB" sz="2400" i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endParaRPr lang="en-GB" sz="2400" i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1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95288" y="-819150"/>
            <a:ext cx="8229600" cy="2447925"/>
          </a:xfrm>
        </p:spPr>
        <p:txBody>
          <a:bodyPr/>
          <a:lstStyle/>
          <a:p>
            <a:r>
              <a:rPr lang="en-GB" sz="5400" smtClean="0">
                <a:solidFill>
                  <a:schemeClr val="bg1"/>
                </a:solidFill>
                <a:latin typeface="Comic Sans MS" pitchFamily="66" charset="0"/>
              </a:rPr>
              <a:t>Pupil Expectations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idx="1"/>
          </p:nvPr>
        </p:nvSpPr>
        <p:spPr>
          <a:xfrm>
            <a:off x="250825" y="1331913"/>
            <a:ext cx="8353425" cy="4745037"/>
          </a:xfrm>
        </p:spPr>
        <p:txBody>
          <a:bodyPr lIns="0" tIns="0" rIns="0" bIns="0" anchor="ctr">
            <a:spAutoFit/>
          </a:bodyPr>
          <a:lstStyle/>
          <a:p>
            <a:pPr marL="0" indent="0" defTabSz="914400">
              <a:spcBef>
                <a:spcPct val="0"/>
              </a:spcBef>
              <a:buFontTx/>
              <a:buNone/>
              <a:defRPr/>
            </a:pP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All children attending the </a:t>
            </a:r>
            <a:r>
              <a:rPr lang="en-GB" sz="1600" dirty="0" err="1" smtClean="0">
                <a:solidFill>
                  <a:schemeClr val="bg1"/>
                </a:solidFill>
                <a:latin typeface="Comic Sans MS" pitchFamily="66" charset="0"/>
              </a:rPr>
              <a:t>Lasswade</a:t>
            </a: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 ASG Camp must follow the behaviour expectations:</a:t>
            </a:r>
            <a:endParaRPr lang="en-GB" sz="900" dirty="0" smtClean="0">
              <a:solidFill>
                <a:schemeClr val="bg1"/>
              </a:solidFill>
              <a:latin typeface="Arial" pitchFamily="34" charset="0"/>
            </a:endParaRPr>
          </a:p>
          <a:p>
            <a:pPr>
              <a:defRPr/>
            </a:pPr>
            <a:r>
              <a:rPr lang="en-GB" altLang="en-US" sz="1600" dirty="0" smtClean="0">
                <a:solidFill>
                  <a:schemeClr val="bg1"/>
                </a:solidFill>
                <a:latin typeface="Comic Sans MS" pitchFamily="66" charset="0"/>
              </a:rPr>
              <a:t>Respect all adults and each other</a:t>
            </a:r>
          </a:p>
          <a:p>
            <a:pPr>
              <a:defRPr/>
            </a:pPr>
            <a:r>
              <a:rPr lang="en-GB" altLang="en-US" sz="1600" dirty="0" smtClean="0">
                <a:solidFill>
                  <a:schemeClr val="bg1"/>
                </a:solidFill>
                <a:latin typeface="Comic Sans MS" pitchFamily="66" charset="0"/>
              </a:rPr>
              <a:t>Respect all property (Safe use of windows)</a:t>
            </a:r>
          </a:p>
          <a:p>
            <a:pPr>
              <a:defRPr/>
            </a:pPr>
            <a:r>
              <a:rPr lang="en-GB" altLang="en-US" sz="1600" dirty="0" smtClean="0">
                <a:solidFill>
                  <a:schemeClr val="bg1"/>
                </a:solidFill>
                <a:latin typeface="Comic Sans MS" pitchFamily="66" charset="0"/>
              </a:rPr>
              <a:t>Use paths to move around the grounds of </a:t>
            </a:r>
            <a:r>
              <a:rPr lang="en-GB" alt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Dalguise</a:t>
            </a:r>
            <a:r>
              <a:rPr lang="en-GB" altLang="en-US" sz="1600" dirty="0" smtClean="0">
                <a:solidFill>
                  <a:schemeClr val="bg1"/>
                </a:solidFill>
                <a:latin typeface="Comic Sans MS" pitchFamily="66" charset="0"/>
              </a:rPr>
              <a:t> (Avoid walking/climbing on walls outside dorms)</a:t>
            </a:r>
          </a:p>
          <a:p>
            <a:pPr>
              <a:defRPr/>
            </a:pPr>
            <a:r>
              <a:rPr lang="en-GB" altLang="en-US" sz="1600" dirty="0" smtClean="0">
                <a:solidFill>
                  <a:schemeClr val="bg1"/>
                </a:solidFill>
                <a:latin typeface="Comic Sans MS" pitchFamily="66" charset="0"/>
              </a:rPr>
              <a:t>Show good manners at all times</a:t>
            </a:r>
          </a:p>
          <a:p>
            <a:pPr>
              <a:defRPr/>
            </a:pPr>
            <a:r>
              <a:rPr lang="en-GB" altLang="en-US" sz="1600" dirty="0" smtClean="0">
                <a:solidFill>
                  <a:schemeClr val="bg1"/>
                </a:solidFill>
                <a:latin typeface="Comic Sans MS" pitchFamily="66" charset="0"/>
              </a:rPr>
              <a:t>Only return to their </a:t>
            </a:r>
            <a:r>
              <a:rPr lang="en-GB" alt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own</a:t>
            </a:r>
            <a:r>
              <a:rPr lang="en-GB" altLang="en-US" sz="1600" dirty="0" smtClean="0">
                <a:solidFill>
                  <a:schemeClr val="bg1"/>
                </a:solidFill>
                <a:latin typeface="Comic Sans MS" pitchFamily="66" charset="0"/>
              </a:rPr>
              <a:t> dormitories when instructed/supervised.</a:t>
            </a:r>
          </a:p>
          <a:p>
            <a:pPr marL="0" indent="0" defTabSz="914400">
              <a:spcBef>
                <a:spcPct val="0"/>
              </a:spcBef>
              <a:buFontTx/>
              <a:buNone/>
              <a:defRPr/>
            </a:pP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</a:rPr>
              <a:t> </a:t>
            </a:r>
            <a:endParaRPr lang="en-GB" sz="900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indent="0" defTabSz="914400">
              <a:spcBef>
                <a:spcPct val="0"/>
              </a:spcBef>
              <a:buFontTx/>
              <a:buNone/>
              <a:defRPr/>
            </a:pP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Consequences</a:t>
            </a:r>
            <a:endParaRPr lang="en-GB" sz="900" dirty="0" smtClean="0">
              <a:solidFill>
                <a:schemeClr val="bg1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chemeClr val="bg1"/>
                </a:solidFill>
                <a:latin typeface="Comic Sans MS" pitchFamily="66" charset="0"/>
              </a:rPr>
              <a:t>If anyone fails to meet the expectations a clear warning will be given.</a:t>
            </a:r>
          </a:p>
          <a:p>
            <a:pPr>
              <a:lnSpc>
                <a:spcPct val="80000"/>
              </a:lnSpc>
              <a:defRPr/>
            </a:pP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If the warning is not taken this will result in the child missing an activity and staying with Miss Stark or Mr </a:t>
            </a:r>
            <a:r>
              <a:rPr lang="en-GB" sz="1600" dirty="0" err="1" smtClean="0">
                <a:solidFill>
                  <a:schemeClr val="bg1"/>
                </a:solidFill>
                <a:latin typeface="Comic Sans MS" pitchFamily="66" charset="0"/>
              </a:rPr>
              <a:t>Dougal</a:t>
            </a:r>
            <a:endParaRPr lang="en-GB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The HT of your child’s school will be contacted</a:t>
            </a:r>
          </a:p>
          <a:p>
            <a:pPr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chemeClr val="bg1"/>
                </a:solidFill>
                <a:latin typeface="Comic Sans MS" pitchFamily="66" charset="0"/>
              </a:rPr>
              <a:t>If expectations are still not met a phone call will be made </a:t>
            </a:r>
            <a:r>
              <a:rPr lang="en-GB" altLang="en-US" sz="1600" smtClean="0">
                <a:solidFill>
                  <a:schemeClr val="bg1"/>
                </a:solidFill>
                <a:latin typeface="Comic Sans MS" pitchFamily="66" charset="0"/>
              </a:rPr>
              <a:t>to you, </a:t>
            </a:r>
            <a:r>
              <a:rPr lang="en-GB" altLang="en-US" sz="1600" dirty="0" smtClean="0">
                <a:solidFill>
                  <a:schemeClr val="bg1"/>
                </a:solidFill>
                <a:latin typeface="Comic Sans MS" pitchFamily="66" charset="0"/>
              </a:rPr>
              <a:t>and your child may be sent home.</a:t>
            </a:r>
          </a:p>
          <a:p>
            <a:pPr>
              <a:lnSpc>
                <a:spcPct val="80000"/>
              </a:lnSpc>
              <a:defRPr/>
            </a:pP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</a:rPr>
              <a:t>The decision will be made by the HT of the school involved and Miss Stark and Mr </a:t>
            </a:r>
            <a:r>
              <a:rPr lang="en-GB" sz="1600" dirty="0" err="1" smtClean="0">
                <a:solidFill>
                  <a:schemeClr val="bg1"/>
                </a:solidFill>
                <a:latin typeface="Comic Sans MS" pitchFamily="66" charset="0"/>
              </a:rPr>
              <a:t>Dougal</a:t>
            </a:r>
            <a:endParaRPr lang="en-GB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 defTabSz="914400">
              <a:spcBef>
                <a:spcPct val="0"/>
              </a:spcBef>
              <a:buFontTx/>
              <a:buNone/>
              <a:defRPr/>
            </a:pPr>
            <a:r>
              <a:rPr lang="en-GB" sz="2000" i="1" dirty="0" smtClean="0">
                <a:solidFill>
                  <a:schemeClr val="bg1"/>
                </a:solidFill>
                <a:latin typeface="Arial" pitchFamily="34" charset="0"/>
              </a:rPr>
              <a:t> </a:t>
            </a:r>
            <a:endParaRPr lang="en-GB" sz="900" i="1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0" indent="0" defTabSz="914400">
              <a:spcBef>
                <a:spcPct val="0"/>
              </a:spcBef>
              <a:buFontTx/>
              <a:buNone/>
              <a:defRPr/>
            </a:pPr>
            <a:r>
              <a:rPr lang="en-GB" sz="1000" i="1" dirty="0" smtClean="0">
                <a:solidFill>
                  <a:schemeClr val="bg1"/>
                </a:solidFill>
                <a:latin typeface="Arial" pitchFamily="34" charset="0"/>
              </a:rPr>
              <a:t> </a:t>
            </a:r>
            <a:endParaRPr lang="en-GB" sz="1800" i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1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95288" y="-819150"/>
            <a:ext cx="8229600" cy="2447925"/>
          </a:xfrm>
        </p:spPr>
        <p:txBody>
          <a:bodyPr/>
          <a:lstStyle/>
          <a:p>
            <a:r>
              <a:rPr lang="en-GB" sz="5400" smtClean="0">
                <a:solidFill>
                  <a:schemeClr val="bg1"/>
                </a:solidFill>
                <a:latin typeface="Comic Sans MS" pitchFamily="66" charset="0"/>
              </a:rPr>
              <a:t>Keeping in Touch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50825" y="1135063"/>
            <a:ext cx="8713788" cy="5246687"/>
          </a:xfrm>
        </p:spPr>
        <p:txBody>
          <a:bodyPr/>
          <a:lstStyle/>
          <a:p>
            <a:r>
              <a:rPr lang="en-GB" sz="2800" smtClean="0">
                <a:solidFill>
                  <a:schemeClr val="bg1"/>
                </a:solidFill>
                <a:latin typeface="Comic Sans MS" pitchFamily="66" charset="0"/>
              </a:rPr>
              <a:t>If there is a situation where you need to get in touch with your child please contact Dalguise who will pass on the message to our staff.</a:t>
            </a:r>
          </a:p>
          <a:p>
            <a:r>
              <a:rPr lang="en-GB" sz="2800" smtClean="0">
                <a:solidFill>
                  <a:schemeClr val="bg1"/>
                </a:solidFill>
                <a:latin typeface="Comic Sans MS" pitchFamily="66" charset="0"/>
              </a:rPr>
              <a:t>If we need to get in touch with you we will do this using the emergency contact given or via your child’s school.</a:t>
            </a:r>
          </a:p>
          <a:p>
            <a:r>
              <a:rPr lang="en-GB" sz="2800" smtClean="0">
                <a:solidFill>
                  <a:schemeClr val="bg1"/>
                </a:solidFill>
                <a:latin typeface="Comic Sans MS" pitchFamily="66" charset="0"/>
              </a:rPr>
              <a:t>We will update our twitter feed as often as possible to keep you up to date with what is going on at camp! </a:t>
            </a:r>
          </a:p>
          <a:p>
            <a:r>
              <a:rPr lang="en-GB" sz="2800" smtClean="0">
                <a:solidFill>
                  <a:schemeClr val="bg1"/>
                </a:solidFill>
                <a:latin typeface="Comic Sans MS" pitchFamily="66" charset="0"/>
              </a:rPr>
              <a:t>You can follow us at @lasswadecamp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539750" y="1557338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i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605" name="Title 2"/>
          <p:cNvSpPr txBox="1">
            <a:spLocks/>
          </p:cNvSpPr>
          <p:nvPr/>
        </p:nvSpPr>
        <p:spPr bwMode="auto">
          <a:xfrm>
            <a:off x="1835150" y="4221163"/>
            <a:ext cx="55451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1" hangingPunct="1"/>
            <a:r>
              <a:rPr lang="en-US" altLang="en-US" sz="3600" b="1" i="0">
                <a:solidFill>
                  <a:schemeClr val="bg1"/>
                </a:solidFill>
              </a:rPr>
              <a:t>Thank you for listening</a:t>
            </a:r>
          </a:p>
          <a:p>
            <a:pPr algn="ctr" defTabSz="457200" eaLnBrk="1" hangingPunct="1"/>
            <a:r>
              <a:rPr lang="en-US" altLang="en-US" sz="3600" b="1" i="0">
                <a:solidFill>
                  <a:srgbClr val="E4A07C"/>
                </a:solidFill>
              </a:rPr>
              <a:t>Any questions?</a:t>
            </a:r>
          </a:p>
        </p:txBody>
      </p:sp>
      <p:pic>
        <p:nvPicPr>
          <p:cNvPr id="25606" name="Picture 6" descr="PGL LOGO OFFICIAL_with Drop Shadow.png"/>
          <p:cNvPicPr>
            <a:picLocks noChangeAspect="1"/>
          </p:cNvPicPr>
          <p:nvPr/>
        </p:nvPicPr>
        <p:blipFill>
          <a:blip r:embed="rId4" cstate="print"/>
          <a:srcRect t="7407"/>
          <a:stretch>
            <a:fillRect/>
          </a:stretch>
        </p:blipFill>
        <p:spPr bwMode="auto">
          <a:xfrm>
            <a:off x="328613" y="0"/>
            <a:ext cx="13287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1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5288" y="-603250"/>
            <a:ext cx="8229600" cy="3441700"/>
          </a:xfrm>
        </p:spPr>
        <p:txBody>
          <a:bodyPr/>
          <a:lstStyle/>
          <a:p>
            <a:r>
              <a:rPr lang="en-GB" sz="6600" smtClean="0">
                <a:solidFill>
                  <a:schemeClr val="bg1"/>
                </a:solidFill>
                <a:latin typeface="Comic Sans MS" pitchFamily="66" charset="0"/>
              </a:rPr>
              <a:t>Lasswade ASG Transition Camp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50825" y="2276475"/>
            <a:ext cx="8713788" cy="4525963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Bonnyrigg Primary School</a:t>
            </a: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Burnbrae Primary School</a:t>
            </a: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Hawthornden Primary School</a:t>
            </a: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Lasswade Primary School</a:t>
            </a: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Loanhead Primary School</a:t>
            </a: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Rosewell Primary School</a:t>
            </a: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St Matthew’s Primary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1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5288" y="-603250"/>
            <a:ext cx="8229600" cy="2447925"/>
          </a:xfrm>
        </p:spPr>
        <p:txBody>
          <a:bodyPr/>
          <a:lstStyle/>
          <a:p>
            <a:r>
              <a:rPr lang="en-GB" sz="5400" smtClean="0">
                <a:solidFill>
                  <a:schemeClr val="bg1"/>
                </a:solidFill>
                <a:latin typeface="Comic Sans MS" pitchFamily="66" charset="0"/>
              </a:rPr>
              <a:t>Why a transition camp?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50825" y="1125538"/>
            <a:ext cx="8713788" cy="5245100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Meet, work with and form new friendships with people who will be in their high school year group.</a:t>
            </a: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Team Building</a:t>
            </a: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Getting to know staff from Lasswade High School.</a:t>
            </a: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Demonstrating skills that are not always seen in a classroom setting.</a:t>
            </a:r>
          </a:p>
          <a:p>
            <a:r>
              <a:rPr lang="en-GB" smtClean="0">
                <a:solidFill>
                  <a:schemeClr val="bg1"/>
                </a:solidFill>
                <a:latin typeface="Comic Sans MS" pitchFamily="66" charset="0"/>
              </a:rPr>
              <a:t>Less anxiety for the transition from Primary to High School.</a:t>
            </a:r>
          </a:p>
          <a:p>
            <a:endParaRPr lang="en-GB" smtClean="0">
              <a:solidFill>
                <a:schemeClr val="bg1"/>
              </a:solidFill>
            </a:endParaRPr>
          </a:p>
          <a:p>
            <a:endParaRPr lang="en-GB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1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95288" y="-603250"/>
            <a:ext cx="8229600" cy="2447925"/>
          </a:xfrm>
        </p:spPr>
        <p:txBody>
          <a:bodyPr/>
          <a:lstStyle/>
          <a:p>
            <a:r>
              <a:rPr lang="en-GB" sz="5400" smtClean="0">
                <a:solidFill>
                  <a:schemeClr val="bg1"/>
                </a:solidFill>
                <a:latin typeface="Comic Sans MS" pitchFamily="66" charset="0"/>
              </a:rPr>
              <a:t>When do we 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25538"/>
            <a:ext cx="8713788" cy="5245100"/>
          </a:xfrm>
        </p:spPr>
        <p:txBody>
          <a:bodyPr/>
          <a:lstStyle/>
          <a:p>
            <a:pPr>
              <a:defRPr/>
            </a:pPr>
            <a:endParaRPr lang="en-GB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Leaving from school on 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Tuesday 3</a:t>
            </a:r>
            <a:r>
              <a:rPr lang="en-GB" b="1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May</a:t>
            </a:r>
          </a:p>
          <a:p>
            <a:pPr>
              <a:defRPr/>
            </a:pPr>
            <a:endParaRPr lang="en-GB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GB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Returning to school 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Friday 6</a:t>
            </a:r>
            <a:r>
              <a:rPr lang="en-GB" b="1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May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at 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lunchtime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12900"/>
            <a:ext cx="9144000" cy="52451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i="0"/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1628775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3317" name="Picture 6" descr="PGL LOGO OFFICIAL_with Drop Shadow.png"/>
          <p:cNvPicPr>
            <a:picLocks noChangeAspect="1"/>
          </p:cNvPicPr>
          <p:nvPr/>
        </p:nvPicPr>
        <p:blipFill>
          <a:blip r:embed="rId5" cstate="print"/>
          <a:srcRect t="7407"/>
          <a:stretch>
            <a:fillRect/>
          </a:stretch>
        </p:blipFill>
        <p:spPr bwMode="auto">
          <a:xfrm>
            <a:off x="328613" y="0"/>
            <a:ext cx="13287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051050" y="241300"/>
            <a:ext cx="66611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i="0">
                <a:solidFill>
                  <a:srgbClr val="FFFFFF"/>
                </a:solidFill>
              </a:rPr>
              <a:t>Dalguise</a:t>
            </a:r>
            <a:r>
              <a:rPr lang="en-US" altLang="en-US" sz="3600" b="1" i="0">
                <a:solidFill>
                  <a:srgbClr val="FFFFFF"/>
                </a:solidFill>
              </a:rPr>
              <a:t/>
            </a:r>
            <a:br>
              <a:rPr lang="en-US" altLang="en-US" sz="3600" b="1" i="0">
                <a:solidFill>
                  <a:srgbClr val="FFFFFF"/>
                </a:solidFill>
              </a:rPr>
            </a:br>
            <a:r>
              <a:rPr lang="en-US" altLang="en-US" sz="2800" b="1" i="0">
                <a:solidFill>
                  <a:srgbClr val="E4A07C"/>
                </a:solidFill>
              </a:rPr>
              <a:t>Perthshire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539750" y="4221163"/>
            <a:ext cx="96488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i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en-US" sz="2000" b="1" i="0">
                <a:solidFill>
                  <a:schemeClr val="bg1"/>
                </a:solidFill>
                <a:cs typeface="Arial" pitchFamily="34" charset="0"/>
              </a:rPr>
              <a:t>The UK’s largest provider of outdoor education for young people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>
                <a:solidFill>
                  <a:schemeClr val="bg1"/>
                </a:solidFill>
                <a:cs typeface="Arial" pitchFamily="34" charset="0"/>
              </a:rPr>
              <a:t> Over 55 years’ experience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>
                <a:solidFill>
                  <a:schemeClr val="bg1"/>
                </a:solidFill>
                <a:cs typeface="Arial" pitchFamily="34" charset="0"/>
              </a:rPr>
              <a:t> Fully risk assessed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>
                <a:solidFill>
                  <a:schemeClr val="bg1"/>
                </a:solidFill>
                <a:cs typeface="Arial" pitchFamily="34" charset="0"/>
              </a:rPr>
              <a:t> LOtC Quality Badge holder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>
                <a:solidFill>
                  <a:schemeClr val="bg1"/>
                </a:solidFill>
                <a:cs typeface="Arial" pitchFamily="34" charset="0"/>
              </a:rPr>
              <a:t> Founding member of BAPA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>
                <a:solidFill>
                  <a:schemeClr val="bg1"/>
                </a:solidFill>
                <a:cs typeface="Arial" pitchFamily="34" charset="0"/>
              </a:rPr>
              <a:t> ABTA bonded</a:t>
            </a:r>
          </a:p>
          <a:p>
            <a:pPr eaLnBrk="1" hangingPunct="1">
              <a:spcAft>
                <a:spcPts val="200"/>
              </a:spcAft>
              <a:buClr>
                <a:srgbClr val="F7941E"/>
              </a:buClr>
            </a:pPr>
            <a:endParaRPr lang="en-GB" altLang="en-US" sz="2000" b="1" i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342" name="Title 2"/>
          <p:cNvSpPr txBox="1">
            <a:spLocks/>
          </p:cNvSpPr>
          <p:nvPr/>
        </p:nvSpPr>
        <p:spPr bwMode="auto">
          <a:xfrm>
            <a:off x="611188" y="3284538"/>
            <a:ext cx="77724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altLang="en-US" sz="3600" b="1" i="0">
                <a:solidFill>
                  <a:srgbClr val="E4A07C"/>
                </a:solidFill>
              </a:rPr>
              <a:t>Welcome to PGL</a:t>
            </a:r>
          </a:p>
        </p:txBody>
      </p:sp>
      <p:pic>
        <p:nvPicPr>
          <p:cNvPr id="14343" name="Picture 15" descr="abta_whi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6165850"/>
            <a:ext cx="9159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6" descr="bapa_whi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0438" y="6034088"/>
            <a:ext cx="3000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7" descr="LOtC-QB-logo_whit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0175" y="6048375"/>
            <a:ext cx="8175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" descr="stfassured whit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6092825"/>
            <a:ext cx="5873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6" descr="PGL LOGO OFFICIAL_with Drop Shadow.png"/>
          <p:cNvPicPr>
            <a:picLocks noChangeAspect="1"/>
          </p:cNvPicPr>
          <p:nvPr/>
        </p:nvPicPr>
        <p:blipFill>
          <a:blip r:embed="rId8" cstate="print"/>
          <a:srcRect t="7407"/>
          <a:stretch>
            <a:fillRect/>
          </a:stretch>
        </p:blipFill>
        <p:spPr bwMode="auto">
          <a:xfrm>
            <a:off x="328613" y="0"/>
            <a:ext cx="13287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auto">
          <a:xfrm>
            <a:off x="317500" y="519113"/>
            <a:ext cx="482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GB" sz="3600" b="1" i="0" kern="0" dirty="0">
                <a:solidFill>
                  <a:schemeClr val="bg1"/>
                </a:solidFill>
                <a:latin typeface="Courier"/>
                <a:ea typeface="+mj-ea"/>
                <a:cs typeface="Courier"/>
              </a:rPr>
              <a:t>LEARNING</a:t>
            </a:r>
            <a:r>
              <a:rPr lang="en-GB" sz="2000" b="1" i="0" kern="0" dirty="0">
                <a:solidFill>
                  <a:schemeClr val="bg1"/>
                </a:solidFill>
                <a:latin typeface="Courier"/>
                <a:ea typeface="+mj-ea"/>
                <a:cs typeface="Courier"/>
              </a:rPr>
              <a:t> </a:t>
            </a:r>
            <a:r>
              <a:rPr lang="en-GB" sz="3600" b="1" i="0" kern="0" dirty="0">
                <a:solidFill>
                  <a:schemeClr val="bg1"/>
                </a:solidFill>
                <a:latin typeface="Courier"/>
                <a:ea typeface="+mj-ea"/>
                <a:cs typeface="Courier"/>
              </a:rPr>
              <a:t>OUTSIDE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539750" y="4259263"/>
            <a:ext cx="7777163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spcAft>
                <a:spcPts val="200"/>
              </a:spcAft>
              <a:buClr>
                <a:srgbClr val="E4A07C"/>
              </a:buClr>
              <a:buFont typeface="Arial"/>
              <a:buChar char="•"/>
              <a:defRPr/>
            </a:pPr>
            <a:r>
              <a:rPr lang="en-GB" sz="2000" b="1" i="0" dirty="0" smtClean="0">
                <a:solidFill>
                  <a:schemeClr val="bg1"/>
                </a:solidFill>
                <a:cs typeface="Arial" charset="0"/>
              </a:rPr>
              <a:t>Stunning woodland location just 5 miles from </a:t>
            </a:r>
            <a:r>
              <a:rPr lang="en-GB" sz="2000" b="1" i="0" dirty="0" err="1" smtClean="0">
                <a:solidFill>
                  <a:schemeClr val="bg1"/>
                </a:solidFill>
                <a:cs typeface="Arial" charset="0"/>
              </a:rPr>
              <a:t>Dunkeld</a:t>
            </a:r>
            <a:endParaRPr lang="en-GB" sz="2000" b="1" i="0" dirty="0" smtClean="0">
              <a:solidFill>
                <a:schemeClr val="bg1"/>
              </a:solidFill>
              <a:cs typeface="Arial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200"/>
              </a:spcAft>
              <a:buClr>
                <a:srgbClr val="E4A07C"/>
              </a:buClr>
              <a:buFont typeface="Arial"/>
              <a:buChar char="•"/>
              <a:defRPr/>
            </a:pPr>
            <a:r>
              <a:rPr lang="en-GB" sz="2000" b="1" i="0" dirty="0" smtClean="0">
                <a:solidFill>
                  <a:schemeClr val="bg1"/>
                </a:solidFill>
                <a:cs typeface="Arial" charset="0"/>
              </a:rPr>
              <a:t>26 fantastic adventure activities to choose from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 smtClean="0">
                <a:solidFill>
                  <a:schemeClr val="bg1"/>
                </a:solidFill>
                <a:cs typeface="Arial" charset="0"/>
              </a:rPr>
              <a:t>   On-site lake and sports dome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 smtClean="0">
                <a:solidFill>
                  <a:schemeClr val="bg1"/>
                </a:solidFill>
                <a:cs typeface="Arial" charset="0"/>
              </a:rPr>
              <a:t>   Explore the 360 Virtual Tour </a:t>
            </a:r>
            <a:r>
              <a:rPr lang="en-GB" sz="2000" b="1" i="0" dirty="0" smtClean="0">
                <a:solidFill>
                  <a:srgbClr val="99CCDF"/>
                </a:solidFill>
                <a:cs typeface="Arial" charset="0"/>
                <a:hlinkClick r:id="rId4"/>
              </a:rPr>
              <a:t>www.pgl.co.uk/dalguise360</a:t>
            </a:r>
            <a:r>
              <a:rPr lang="en-GB" sz="2000" b="1" i="0" dirty="0">
                <a:solidFill>
                  <a:srgbClr val="E4A07C"/>
                </a:solidFill>
                <a:cs typeface="Arial" charset="0"/>
              </a:rPr>
              <a:t> </a:t>
            </a:r>
            <a:r>
              <a:rPr lang="en-GB" sz="2000" b="1" i="0" dirty="0" smtClean="0">
                <a:solidFill>
                  <a:schemeClr val="bg1"/>
                </a:solidFill>
                <a:cs typeface="Arial" charset="0"/>
              </a:rPr>
              <a:t>to see inside the centre and view activity information and</a:t>
            </a:r>
            <a:r>
              <a:rPr lang="en-GB" sz="2000" b="1" i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2000" b="1" i="0" dirty="0" smtClean="0">
                <a:solidFill>
                  <a:schemeClr val="bg1"/>
                </a:solidFill>
                <a:cs typeface="Arial" charset="0"/>
              </a:rPr>
              <a:t>videos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2000" b="1" i="0" dirty="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sz="1800" dirty="0" smtClean="0"/>
          </a:p>
        </p:txBody>
      </p:sp>
      <p:sp>
        <p:nvSpPr>
          <p:cNvPr id="15367" name="Title 2"/>
          <p:cNvSpPr txBox="1">
            <a:spLocks/>
          </p:cNvSpPr>
          <p:nvPr/>
        </p:nvSpPr>
        <p:spPr bwMode="auto">
          <a:xfrm>
            <a:off x="611188" y="3284538"/>
            <a:ext cx="86407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altLang="en-US" sz="3600" b="1" i="0">
                <a:solidFill>
                  <a:srgbClr val="E4A07C"/>
                </a:solidFill>
              </a:rPr>
              <a:t>Dalguise - Perthshire</a:t>
            </a:r>
          </a:p>
        </p:txBody>
      </p:sp>
      <p:pic>
        <p:nvPicPr>
          <p:cNvPr id="15368" name="Picture 1" descr="360 white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5138" y="5589588"/>
            <a:ext cx="1095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6" descr="PGL LOGO OFFICIAL_with Drop Shadow.png"/>
          <p:cNvPicPr>
            <a:picLocks noChangeAspect="1"/>
          </p:cNvPicPr>
          <p:nvPr/>
        </p:nvPicPr>
        <p:blipFill>
          <a:blip r:embed="rId6" cstate="print"/>
          <a:srcRect t="7407"/>
          <a:stretch>
            <a:fillRect/>
          </a:stretch>
        </p:blipFill>
        <p:spPr bwMode="auto">
          <a:xfrm>
            <a:off x="328613" y="0"/>
            <a:ext cx="13287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468313" y="1557338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i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539750" y="4386263"/>
            <a:ext cx="7345363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i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en-US" sz="2000" b="1" i="0">
                <a:solidFill>
                  <a:schemeClr val="bg1"/>
                </a:solidFill>
                <a:cs typeface="Arial" pitchFamily="34" charset="0"/>
              </a:rPr>
              <a:t>Lodges – en suite rooms sleep 4-6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>
                <a:solidFill>
                  <a:schemeClr val="bg1"/>
                </a:solidFill>
                <a:cs typeface="Arial" pitchFamily="34" charset="0"/>
              </a:rPr>
              <a:t> The Stables – en suite rooms sleep 4-10</a:t>
            </a:r>
          </a:p>
          <a:p>
            <a:pPr eaLnBrk="1" hangingPunct="1">
              <a:spcAft>
                <a:spcPts val="200"/>
              </a:spcAft>
              <a:buClr>
                <a:srgbClr val="99CCDF"/>
              </a:buClr>
            </a:pPr>
            <a:endParaRPr lang="en-GB" altLang="en-US" sz="2000" b="1" i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spcAft>
                <a:spcPts val="200"/>
              </a:spcAft>
              <a:buClr>
                <a:srgbClr val="99CCDF"/>
              </a:buClr>
            </a:pPr>
            <a:r>
              <a:rPr lang="en-GB" altLang="en-US" sz="2000" b="1" i="0">
                <a:solidFill>
                  <a:schemeClr val="bg1"/>
                </a:solidFill>
                <a:cs typeface="Arial" pitchFamily="34" charset="0"/>
              </a:rPr>
              <a:t>Accommodation for Dalguise can be viewed in the 360 virtual tour: </a:t>
            </a:r>
            <a:r>
              <a:rPr lang="en-GB" altLang="en-US" sz="2000" b="1" i="0">
                <a:solidFill>
                  <a:srgbClr val="99CCDF"/>
                </a:solidFill>
                <a:cs typeface="Arial" pitchFamily="34" charset="0"/>
                <a:hlinkClick r:id="rId4"/>
              </a:rPr>
              <a:t>www.pgl.co.uk/dalguise360</a:t>
            </a:r>
            <a:endParaRPr lang="en-GB" altLang="en-US" sz="2000" b="1" i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spcAft>
                <a:spcPts val="200"/>
              </a:spcAft>
              <a:buClr>
                <a:srgbClr val="F7941E"/>
              </a:buClr>
            </a:pPr>
            <a:endParaRPr lang="en-GB" altLang="en-US"/>
          </a:p>
        </p:txBody>
      </p:sp>
      <p:sp>
        <p:nvSpPr>
          <p:cNvPr id="16390" name="Title 2"/>
          <p:cNvSpPr txBox="1">
            <a:spLocks/>
          </p:cNvSpPr>
          <p:nvPr/>
        </p:nvSpPr>
        <p:spPr bwMode="auto">
          <a:xfrm>
            <a:off x="611188" y="3284538"/>
            <a:ext cx="77724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altLang="en-US" sz="3600" b="1" i="0">
                <a:solidFill>
                  <a:srgbClr val="E4A07C"/>
                </a:solidFill>
              </a:rPr>
              <a:t>Accommodation</a:t>
            </a:r>
          </a:p>
        </p:txBody>
      </p:sp>
      <p:pic>
        <p:nvPicPr>
          <p:cNvPr id="16391" name="Picture 1" descr="360 white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5373688"/>
            <a:ext cx="13382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 descr="PGL LOGO OFFICIAL_with Drop Shadow.png"/>
          <p:cNvPicPr>
            <a:picLocks noChangeAspect="1"/>
          </p:cNvPicPr>
          <p:nvPr/>
        </p:nvPicPr>
        <p:blipFill>
          <a:blip r:embed="rId6" cstate="print"/>
          <a:srcRect t="7407"/>
          <a:stretch>
            <a:fillRect/>
          </a:stretch>
        </p:blipFill>
        <p:spPr bwMode="auto">
          <a:xfrm>
            <a:off x="328613" y="0"/>
            <a:ext cx="13287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1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95288" y="-603250"/>
            <a:ext cx="8229600" cy="2447925"/>
          </a:xfrm>
        </p:spPr>
        <p:txBody>
          <a:bodyPr/>
          <a:lstStyle/>
          <a:p>
            <a:r>
              <a:rPr lang="en-GB" sz="5400" smtClean="0">
                <a:solidFill>
                  <a:schemeClr val="bg1"/>
                </a:solidFill>
                <a:latin typeface="Comic Sans MS" pitchFamily="66" charset="0"/>
              </a:rPr>
              <a:t>Daily Routine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25538"/>
            <a:ext cx="8713788" cy="5245100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7:30 – Wake Up and get dressed</a:t>
            </a:r>
          </a:p>
          <a:p>
            <a:pPr>
              <a:defRPr/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8:00-9:00 – Breakfast </a:t>
            </a:r>
            <a:r>
              <a:rPr lang="en-GB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Rota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(In Schools)</a:t>
            </a:r>
          </a:p>
          <a:p>
            <a:pPr>
              <a:defRPr/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9:00-10:30 – 1</a:t>
            </a:r>
            <a:r>
              <a:rPr lang="en-GB" sz="2400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Morning Activity</a:t>
            </a:r>
          </a:p>
          <a:p>
            <a:pPr>
              <a:defRPr/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10:30-12:00 – 2</a:t>
            </a:r>
            <a:r>
              <a:rPr lang="en-GB" sz="2400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Morning Activity</a:t>
            </a:r>
          </a:p>
          <a:p>
            <a:pPr>
              <a:defRPr/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12:00-1:30 – Lunch </a:t>
            </a:r>
            <a:r>
              <a:rPr lang="en-GB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Rota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(In Schools)</a:t>
            </a:r>
          </a:p>
          <a:p>
            <a:pPr>
              <a:defRPr/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1:30-2:00 – Organisation for Afternoon Activities.</a:t>
            </a:r>
          </a:p>
          <a:p>
            <a:pPr>
              <a:defRPr/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2:00-3:30 – 1</a:t>
            </a:r>
            <a:r>
              <a:rPr lang="en-GB" sz="2400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Afternoon Activity</a:t>
            </a:r>
          </a:p>
          <a:p>
            <a:pPr>
              <a:defRPr/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3:30-5:00 – 2</a:t>
            </a:r>
            <a:r>
              <a:rPr lang="en-GB" sz="2400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Afternoon Activity</a:t>
            </a:r>
          </a:p>
          <a:p>
            <a:pPr>
              <a:defRPr/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5:00-6:00 – Dinner </a:t>
            </a:r>
            <a:r>
              <a:rPr lang="en-GB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Rota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(In Schools)</a:t>
            </a:r>
          </a:p>
          <a:p>
            <a:pPr>
              <a:defRPr/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6:00-7:00 – Free Time/Games</a:t>
            </a:r>
          </a:p>
          <a:p>
            <a:pPr>
              <a:defRPr/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7:00-8:30 – Evening Entertainment</a:t>
            </a:r>
          </a:p>
          <a:p>
            <a:pPr>
              <a:defRPr/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8:30-9:30 – Back to lodges/Bedtime</a:t>
            </a:r>
          </a:p>
          <a:p>
            <a:pPr>
              <a:defRPr/>
            </a:pPr>
            <a:endParaRPr lang="en-GB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GB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GL PPT 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5546</TotalTime>
  <Words>1374</Words>
  <Application>Microsoft Office PowerPoint</Application>
  <PresentationFormat>On-screen Show (4:3)</PresentationFormat>
  <Paragraphs>202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ＭＳ Ｐゴシック</vt:lpstr>
      <vt:lpstr>Calibri</vt:lpstr>
      <vt:lpstr>Comic Sans MS</vt:lpstr>
      <vt:lpstr>Courier</vt:lpstr>
      <vt:lpstr>PGL PPT Template (1)</vt:lpstr>
      <vt:lpstr>1_Default Design</vt:lpstr>
      <vt:lpstr>Office Theme</vt:lpstr>
      <vt:lpstr>P7 ASG Camp Dalguise 2016 Parent Information</vt:lpstr>
      <vt:lpstr>Lasswade ASG Transition Camp</vt:lpstr>
      <vt:lpstr>Why a transition camp?</vt:lpstr>
      <vt:lpstr>When do we go?</vt:lpstr>
      <vt:lpstr>Slide 5</vt:lpstr>
      <vt:lpstr>Slide 6</vt:lpstr>
      <vt:lpstr>Slide 7</vt:lpstr>
      <vt:lpstr>Slide 8</vt:lpstr>
      <vt:lpstr>Daily Routine</vt:lpstr>
      <vt:lpstr>Slide 10</vt:lpstr>
      <vt:lpstr>Food At Camp?</vt:lpstr>
      <vt:lpstr>Slide 12</vt:lpstr>
      <vt:lpstr>Medicines/Needs</vt:lpstr>
      <vt:lpstr>Do’s &amp; Don’ts</vt:lpstr>
      <vt:lpstr>Pupil Expectations</vt:lpstr>
      <vt:lpstr>Keeping in Touch</vt:lpstr>
      <vt:lpstr>Slide 17</vt:lpstr>
    </vt:vector>
  </TitlesOfParts>
  <Company>PGL Travel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LouiseC</dc:creator>
  <cp:lastModifiedBy>caldwem0</cp:lastModifiedBy>
  <cp:revision>507</cp:revision>
  <dcterms:created xsi:type="dcterms:W3CDTF">2008-11-10T09:55:23Z</dcterms:created>
  <dcterms:modified xsi:type="dcterms:W3CDTF">2016-04-13T09:24:59Z</dcterms:modified>
</cp:coreProperties>
</file>